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La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LatoLight-bold.fntdata"/><Relationship Id="rId52" Type="http://schemas.openxmlformats.org/officeDocument/2006/relationships/font" Target="fonts/LatoLight-regular.fntdata"/><Relationship Id="rId11" Type="http://schemas.openxmlformats.org/officeDocument/2006/relationships/slide" Target="slides/slide6.xml"/><Relationship Id="rId55" Type="http://schemas.openxmlformats.org/officeDocument/2006/relationships/font" Target="fonts/Lat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La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buSzPts val="1100"/>
              <a:buChar char="-"/>
            </a:pPr>
            <a:r>
              <a:rPr lang="en"/>
              <a:t>Animated for the start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BOTH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Bigger notches for visibility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Modified comment chain to increase visibility and display nested comments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BOTH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ts val="4200"/>
              <a:buNone/>
              <a:defRPr sz="4200"/>
            </a:lvl1pPr>
            <a:lvl2pPr lvl="1" rtl="0">
              <a:spcBef>
                <a:spcPts val="0"/>
              </a:spcBef>
              <a:buSzPts val="4200"/>
              <a:buNone/>
              <a:defRPr sz="4200"/>
            </a:lvl2pPr>
            <a:lvl3pPr lvl="2" rtl="0">
              <a:spcBef>
                <a:spcPts val="0"/>
              </a:spcBef>
              <a:buSzPts val="4200"/>
              <a:buNone/>
              <a:defRPr sz="4200"/>
            </a:lvl3pPr>
            <a:lvl4pPr lvl="3" rtl="0">
              <a:spcBef>
                <a:spcPts val="0"/>
              </a:spcBef>
              <a:buSzPts val="4200"/>
              <a:buNone/>
              <a:defRPr sz="4200"/>
            </a:lvl4pPr>
            <a:lvl5pPr lvl="4" rtl="0">
              <a:spcBef>
                <a:spcPts val="0"/>
              </a:spcBef>
              <a:buSzPts val="4200"/>
              <a:buNone/>
              <a:defRPr sz="4200"/>
            </a:lvl5pPr>
            <a:lvl6pPr lvl="5" rtl="0">
              <a:spcBef>
                <a:spcPts val="0"/>
              </a:spcBef>
              <a:buSzPts val="4200"/>
              <a:buNone/>
              <a:defRPr sz="4200"/>
            </a:lvl6pPr>
            <a:lvl7pPr lvl="6" rtl="0">
              <a:spcBef>
                <a:spcPts val="0"/>
              </a:spcBef>
              <a:buSzPts val="4200"/>
              <a:buNone/>
              <a:defRPr sz="4200"/>
            </a:lvl7pPr>
            <a:lvl8pPr lvl="7" rtl="0">
              <a:spcBef>
                <a:spcPts val="0"/>
              </a:spcBef>
              <a:buSzPts val="4200"/>
              <a:buNone/>
              <a:defRPr sz="4200"/>
            </a:lvl8pPr>
            <a:lvl9pPr lvl="8" rtl="0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3200"/>
              <a:buNone/>
              <a:defRPr/>
            </a:lvl1pPr>
            <a:lvl2pPr lvl="1" rtl="0">
              <a:spcBef>
                <a:spcPts val="0"/>
              </a:spcBef>
              <a:buSzPts val="3200"/>
              <a:buNone/>
              <a:defRPr/>
            </a:lvl2pPr>
            <a:lvl3pPr lvl="2" rtl="0">
              <a:spcBef>
                <a:spcPts val="0"/>
              </a:spcBef>
              <a:buSzPts val="3200"/>
              <a:buNone/>
              <a:defRPr/>
            </a:lvl3pPr>
            <a:lvl4pPr lvl="3" rtl="0">
              <a:spcBef>
                <a:spcPts val="0"/>
              </a:spcBef>
              <a:buSzPts val="3200"/>
              <a:buNone/>
              <a:defRPr/>
            </a:lvl4pPr>
            <a:lvl5pPr lvl="4" rtl="0">
              <a:spcBef>
                <a:spcPts val="0"/>
              </a:spcBef>
              <a:buSzPts val="3200"/>
              <a:buNone/>
              <a:defRPr/>
            </a:lvl5pPr>
            <a:lvl6pPr lvl="5" rtl="0">
              <a:spcBef>
                <a:spcPts val="0"/>
              </a:spcBef>
              <a:buSzPts val="3200"/>
              <a:buNone/>
              <a:defRPr/>
            </a:lvl6pPr>
            <a:lvl7pPr lvl="6" rtl="0">
              <a:spcBef>
                <a:spcPts val="0"/>
              </a:spcBef>
              <a:buSzPts val="3200"/>
              <a:buNone/>
              <a:defRPr/>
            </a:lvl7pPr>
            <a:lvl8pPr lvl="7" rtl="0">
              <a:spcBef>
                <a:spcPts val="0"/>
              </a:spcBef>
              <a:buSzPts val="3200"/>
              <a:buNone/>
              <a:defRPr/>
            </a:lvl8pPr>
            <a:lvl9pPr lvl="8" rtl="0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3200"/>
              <a:buNone/>
              <a:defRPr/>
            </a:lvl1pPr>
            <a:lvl2pPr lvl="1" rtl="0">
              <a:spcBef>
                <a:spcPts val="0"/>
              </a:spcBef>
              <a:buSzPts val="3200"/>
              <a:buNone/>
              <a:defRPr/>
            </a:lvl2pPr>
            <a:lvl3pPr lvl="2" rtl="0">
              <a:spcBef>
                <a:spcPts val="0"/>
              </a:spcBef>
              <a:buSzPts val="3200"/>
              <a:buNone/>
              <a:defRPr/>
            </a:lvl3pPr>
            <a:lvl4pPr lvl="3" rtl="0">
              <a:spcBef>
                <a:spcPts val="0"/>
              </a:spcBef>
              <a:buSzPts val="3200"/>
              <a:buNone/>
              <a:defRPr/>
            </a:lvl4pPr>
            <a:lvl5pPr lvl="4" rtl="0">
              <a:spcBef>
                <a:spcPts val="0"/>
              </a:spcBef>
              <a:buSzPts val="3200"/>
              <a:buNone/>
              <a:defRPr/>
            </a:lvl5pPr>
            <a:lvl6pPr lvl="5" rtl="0">
              <a:spcBef>
                <a:spcPts val="0"/>
              </a:spcBef>
              <a:buSzPts val="3200"/>
              <a:buNone/>
              <a:defRPr/>
            </a:lvl6pPr>
            <a:lvl7pPr lvl="6" rtl="0">
              <a:spcBef>
                <a:spcPts val="0"/>
              </a:spcBef>
              <a:buSzPts val="3200"/>
              <a:buNone/>
              <a:defRPr/>
            </a:lvl7pPr>
            <a:lvl8pPr lvl="7" rtl="0">
              <a:spcBef>
                <a:spcPts val="0"/>
              </a:spcBef>
              <a:buSzPts val="3200"/>
              <a:buNone/>
              <a:defRPr/>
            </a:lvl8pPr>
            <a:lvl9pPr lvl="8" rtl="0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ts val="1800"/>
              <a:buNone/>
              <a:defRPr sz="1800"/>
            </a:lvl1pPr>
            <a:lvl2pPr lvl="1" rtl="0">
              <a:spcBef>
                <a:spcPts val="0"/>
              </a:spcBef>
              <a:buSzPts val="1800"/>
              <a:buNone/>
              <a:defRPr sz="1800"/>
            </a:lvl2pPr>
            <a:lvl3pPr lvl="2" rtl="0">
              <a:spcBef>
                <a:spcPts val="0"/>
              </a:spcBef>
              <a:buSzPts val="1800"/>
              <a:buNone/>
              <a:defRPr sz="1800"/>
            </a:lvl3pPr>
            <a:lvl4pPr lvl="3" rtl="0">
              <a:spcBef>
                <a:spcPts val="0"/>
              </a:spcBef>
              <a:buSzPts val="1800"/>
              <a:buNone/>
              <a:defRPr sz="1800"/>
            </a:lvl4pPr>
            <a:lvl5pPr lvl="4" rtl="0">
              <a:spcBef>
                <a:spcPts val="0"/>
              </a:spcBef>
              <a:buSzPts val="1800"/>
              <a:buNone/>
              <a:defRPr sz="1800"/>
            </a:lvl5pPr>
            <a:lvl6pPr lvl="5" rtl="0">
              <a:spcBef>
                <a:spcPts val="0"/>
              </a:spcBef>
              <a:buSzPts val="1800"/>
              <a:buNone/>
              <a:defRPr sz="1800"/>
            </a:lvl6pPr>
            <a:lvl7pPr lvl="6" rtl="0">
              <a:spcBef>
                <a:spcPts val="0"/>
              </a:spcBef>
              <a:buSzPts val="1800"/>
              <a:buNone/>
              <a:defRPr sz="1800"/>
            </a:lvl7pPr>
            <a:lvl8pPr lvl="7" rtl="0">
              <a:spcBef>
                <a:spcPts val="0"/>
              </a:spcBef>
              <a:buSzPts val="1800"/>
              <a:buNone/>
              <a:defRPr sz="1800"/>
            </a:lvl8pPr>
            <a:lvl9pPr lvl="8" rtl="0">
              <a:spcBef>
                <a:spcPts val="0"/>
              </a:spcBef>
              <a:buSzPts val="18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ts val="6000"/>
              <a:buNone/>
              <a:defRPr sz="6000"/>
            </a:lvl1pPr>
            <a:lvl2pPr lvl="1" rtl="0">
              <a:spcBef>
                <a:spcPts val="0"/>
              </a:spcBef>
              <a:buSzPts val="6000"/>
              <a:buNone/>
              <a:defRPr sz="6000"/>
            </a:lvl2pPr>
            <a:lvl3pPr lvl="2" rtl="0">
              <a:spcBef>
                <a:spcPts val="0"/>
              </a:spcBef>
              <a:buSzPts val="6000"/>
              <a:buNone/>
              <a:defRPr sz="6000"/>
            </a:lvl3pPr>
            <a:lvl4pPr lvl="3" rtl="0">
              <a:spcBef>
                <a:spcPts val="0"/>
              </a:spcBef>
              <a:buSzPts val="6000"/>
              <a:buNone/>
              <a:defRPr sz="6000"/>
            </a:lvl4pPr>
            <a:lvl5pPr lvl="4" rtl="0">
              <a:spcBef>
                <a:spcPts val="0"/>
              </a:spcBef>
              <a:buSzPts val="6000"/>
              <a:buNone/>
              <a:defRPr sz="6000"/>
            </a:lvl5pPr>
            <a:lvl6pPr lvl="5" rtl="0">
              <a:spcBef>
                <a:spcPts val="0"/>
              </a:spcBef>
              <a:buSzPts val="6000"/>
              <a:buNone/>
              <a:defRPr sz="6000"/>
            </a:lvl6pPr>
            <a:lvl7pPr lvl="6" rtl="0">
              <a:spcBef>
                <a:spcPts val="0"/>
              </a:spcBef>
              <a:buSzPts val="6000"/>
              <a:buNone/>
              <a:defRPr sz="6000"/>
            </a:lvl7pPr>
            <a:lvl8pPr lvl="7" rtl="0">
              <a:spcBef>
                <a:spcPts val="0"/>
              </a:spcBef>
              <a:buSzPts val="6000"/>
              <a:buNone/>
              <a:defRPr sz="6000"/>
            </a:lvl8pPr>
            <a:lvl9pPr lvl="8" rtl="0">
              <a:spcBef>
                <a:spcPts val="0"/>
              </a:spcBef>
              <a:buSzPts val="6000"/>
              <a:buNone/>
              <a:defRPr sz="6000"/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SzPts val="1800"/>
              <a:buChar char="●"/>
              <a:defRPr/>
            </a:lvl1pPr>
            <a:lvl2pPr lvl="1" rtl="0" algn="ctr">
              <a:spcBef>
                <a:spcPts val="0"/>
              </a:spcBef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Relationship Id="rId5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Relationship Id="rId5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3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1.jpg"/><Relationship Id="rId5" Type="http://schemas.openxmlformats.org/officeDocument/2006/relationships/image" Target="../media/image18.jpg"/><Relationship Id="rId6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Relationship Id="rId4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390525" y="1700800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1ABE8F"/>
                </a:solidFill>
                <a:latin typeface="Lato Light"/>
                <a:ea typeface="Lato Light"/>
                <a:cs typeface="Lato Light"/>
                <a:sym typeface="Lato Light"/>
              </a:rPr>
              <a:t>c</a:t>
            </a:r>
            <a:r>
              <a:rPr lang="en" sz="7200">
                <a:solidFill>
                  <a:srgbClr val="1ABE8F"/>
                </a:solidFill>
                <a:latin typeface="Lato Light"/>
                <a:ea typeface="Lato Light"/>
                <a:cs typeface="Lato Light"/>
                <a:sym typeface="Lato Light"/>
              </a:rPr>
              <a:t>ease</a:t>
            </a:r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460950" y="2634405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 Light"/>
                <a:ea typeface="Lato Light"/>
                <a:cs typeface="Lato Light"/>
                <a:sym typeface="Lato Light"/>
              </a:rPr>
              <a:t>Hardware assisted companion app to aid cigarette smokers in quitting</a:t>
            </a:r>
          </a:p>
        </p:txBody>
      </p:sp>
      <p:sp>
        <p:nvSpPr>
          <p:cNvPr id="114" name="Shape 114"/>
          <p:cNvSpPr txBox="1"/>
          <p:nvPr>
            <p:ph idx="1" type="subTitle"/>
          </p:nvPr>
        </p:nvSpPr>
        <p:spPr>
          <a:xfrm>
            <a:off x="460950" y="3758850"/>
            <a:ext cx="2991600" cy="133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BD1E5"/>
                </a:solidFill>
                <a:latin typeface="Lato Light"/>
                <a:ea typeface="Lato Light"/>
                <a:cs typeface="Lato Light"/>
                <a:sym typeface="Lato Light"/>
              </a:rPr>
              <a:t>Abhijit Pranam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BD1E5"/>
                </a:solidFill>
                <a:latin typeface="Lato Light"/>
                <a:ea typeface="Lato Light"/>
                <a:cs typeface="Lato Light"/>
                <a:sym typeface="Lato Light"/>
              </a:rPr>
              <a:t>Joshua (Jihang) Lim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BD1E5"/>
                </a:solidFill>
                <a:latin typeface="Lato Light"/>
                <a:ea typeface="Lato Light"/>
                <a:cs typeface="Lato Light"/>
                <a:sym typeface="Lato Light"/>
              </a:rPr>
              <a:t>Ken Dong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Application Setup &amp; Tracking Nicotine/Tar Intake</a:t>
            </a:r>
          </a:p>
        </p:txBody>
      </p:sp>
      <p:pic>
        <p:nvPicPr>
          <p:cNvPr descr="IMG_1575.JPG" id="179" name="Shape 179"/>
          <p:cNvPicPr preferRelativeResize="0"/>
          <p:nvPr/>
        </p:nvPicPr>
        <p:blipFill rotWithShape="1">
          <a:blip r:embed="rId3">
            <a:alphaModFix/>
          </a:blip>
          <a:srcRect b="1917" l="11867" r="11860" t="10540"/>
          <a:stretch/>
        </p:blipFill>
        <p:spPr>
          <a:xfrm>
            <a:off x="982075" y="743175"/>
            <a:ext cx="2793800" cy="42310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IMG_1578.JPG" id="180" name="Shape 180"/>
          <p:cNvPicPr preferRelativeResize="0"/>
          <p:nvPr/>
        </p:nvPicPr>
        <p:blipFill rotWithShape="1">
          <a:blip r:embed="rId4">
            <a:alphaModFix/>
          </a:blip>
          <a:srcRect b="4838" l="14055" r="18915" t="15321"/>
          <a:stretch/>
        </p:blipFill>
        <p:spPr>
          <a:xfrm>
            <a:off x="5147625" y="743175"/>
            <a:ext cx="2708529" cy="42310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Application Setup &amp; Tracking Nicotine/Tar Intake</a:t>
            </a:r>
          </a:p>
        </p:txBody>
      </p:sp>
      <p:pic>
        <p:nvPicPr>
          <p:cNvPr descr="IMG_1575.JPG" id="187" name="Shape 187"/>
          <p:cNvPicPr preferRelativeResize="0"/>
          <p:nvPr/>
        </p:nvPicPr>
        <p:blipFill rotWithShape="1">
          <a:blip r:embed="rId3">
            <a:alphaModFix/>
          </a:blip>
          <a:srcRect b="1917" l="11867" r="11860" t="10540"/>
          <a:stretch/>
        </p:blipFill>
        <p:spPr>
          <a:xfrm>
            <a:off x="982075" y="743175"/>
            <a:ext cx="2793800" cy="42310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IMG_1577.JPG" id="188" name="Shape 188"/>
          <p:cNvPicPr preferRelativeResize="0"/>
          <p:nvPr/>
        </p:nvPicPr>
        <p:blipFill rotWithShape="1">
          <a:blip r:embed="rId4">
            <a:alphaModFix/>
          </a:blip>
          <a:srcRect b="0" l="10268" r="22702" t="23884"/>
          <a:stretch/>
        </p:blipFill>
        <p:spPr>
          <a:xfrm>
            <a:off x="5071275" y="771450"/>
            <a:ext cx="2793800" cy="421520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2: Posting to Buddy Social Network</a:t>
            </a:r>
          </a:p>
        </p:txBody>
      </p:sp>
      <p:pic>
        <p:nvPicPr>
          <p:cNvPr descr="IMG_1583.JPG" id="195" name="Shape 195"/>
          <p:cNvPicPr preferRelativeResize="0"/>
          <p:nvPr/>
        </p:nvPicPr>
        <p:blipFill rotWithShape="1">
          <a:blip r:embed="rId3">
            <a:alphaModFix/>
          </a:blip>
          <a:srcRect b="7905" l="9475" r="15263" t="7905"/>
          <a:stretch/>
        </p:blipFill>
        <p:spPr>
          <a:xfrm>
            <a:off x="326850" y="750275"/>
            <a:ext cx="2857400" cy="42744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IMG_1580.JPG" id="196" name="Shape 196"/>
          <p:cNvPicPr preferRelativeResize="0"/>
          <p:nvPr/>
        </p:nvPicPr>
        <p:blipFill rotWithShape="1">
          <a:blip r:embed="rId4">
            <a:alphaModFix/>
          </a:blip>
          <a:srcRect b="6299" l="14526" r="21787" t="19329"/>
          <a:stretch/>
        </p:blipFill>
        <p:spPr>
          <a:xfrm>
            <a:off x="3283175" y="750275"/>
            <a:ext cx="2771356" cy="42744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IMG_1581.JPG" id="197" name="Shape 197"/>
          <p:cNvPicPr preferRelativeResize="0"/>
          <p:nvPr/>
        </p:nvPicPr>
        <p:blipFill rotWithShape="1">
          <a:blip r:embed="rId5">
            <a:alphaModFix/>
          </a:blip>
          <a:srcRect b="4844" l="15275" r="8799" t="8650"/>
          <a:stretch/>
        </p:blipFill>
        <p:spPr>
          <a:xfrm>
            <a:off x="6110925" y="750275"/>
            <a:ext cx="2833914" cy="42744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2: Posting to Buddy Social Network</a:t>
            </a:r>
          </a:p>
        </p:txBody>
      </p:sp>
      <p:pic>
        <p:nvPicPr>
          <p:cNvPr descr="IMG_1584.JPG" id="204" name="Shape 204"/>
          <p:cNvPicPr preferRelativeResize="0"/>
          <p:nvPr/>
        </p:nvPicPr>
        <p:blipFill rotWithShape="1">
          <a:blip r:embed="rId3">
            <a:alphaModFix/>
          </a:blip>
          <a:srcRect b="4898" l="11341" r="13746" t="10052"/>
          <a:stretch/>
        </p:blipFill>
        <p:spPr>
          <a:xfrm>
            <a:off x="228600" y="771450"/>
            <a:ext cx="2786750" cy="4218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IMG_1582.JPG" id="205" name="Shape 205"/>
          <p:cNvPicPr preferRelativeResize="0"/>
          <p:nvPr/>
        </p:nvPicPr>
        <p:blipFill rotWithShape="1">
          <a:blip r:embed="rId4">
            <a:alphaModFix/>
          </a:blip>
          <a:srcRect b="4026" l="14241" r="11392" t="10663"/>
          <a:stretch/>
        </p:blipFill>
        <p:spPr>
          <a:xfrm>
            <a:off x="3167750" y="771450"/>
            <a:ext cx="2768847" cy="4218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IMG_1585.JPG" id="206" name="Shape 206"/>
          <p:cNvPicPr preferRelativeResize="0"/>
          <p:nvPr/>
        </p:nvPicPr>
        <p:blipFill rotWithShape="1">
          <a:blip r:embed="rId5">
            <a:alphaModFix/>
          </a:blip>
          <a:srcRect b="2754" l="9945" r="10996" t="8663"/>
          <a:stretch/>
        </p:blipFill>
        <p:spPr>
          <a:xfrm>
            <a:off x="6089003" y="771450"/>
            <a:ext cx="2830948" cy="4218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2: Posting to Buddy Social Network</a:t>
            </a:r>
          </a:p>
        </p:txBody>
      </p:sp>
      <p:pic>
        <p:nvPicPr>
          <p:cNvPr descr="IMG_1579.JPG" id="213" name="Shape 213"/>
          <p:cNvPicPr preferRelativeResize="0"/>
          <p:nvPr/>
        </p:nvPicPr>
        <p:blipFill rotWithShape="1">
          <a:blip r:embed="rId3">
            <a:alphaModFix/>
          </a:blip>
          <a:srcRect b="8153" l="15216" r="16667" t="9235"/>
          <a:stretch/>
        </p:blipFill>
        <p:spPr>
          <a:xfrm>
            <a:off x="990600" y="771450"/>
            <a:ext cx="2645450" cy="42543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IMG_1581.JPG" id="214" name="Shape 214"/>
          <p:cNvPicPr preferRelativeResize="0"/>
          <p:nvPr/>
        </p:nvPicPr>
        <p:blipFill rotWithShape="1">
          <a:blip r:embed="rId4">
            <a:alphaModFix/>
          </a:blip>
          <a:srcRect b="5464" l="16178" r="13234" t="8742"/>
          <a:stretch/>
        </p:blipFill>
        <p:spPr>
          <a:xfrm>
            <a:off x="5160050" y="771450"/>
            <a:ext cx="2605117" cy="42543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Testing Process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Lato Light"/>
                <a:ea typeface="Lato Light"/>
                <a:cs typeface="Lato Light"/>
                <a:sym typeface="Lato Light"/>
              </a:rPr>
              <a:t>Participants included smokers/non-smokers with various tech backgrounds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</a:pPr>
            <a:r>
              <a:rPr lang="en" sz="1400">
                <a:latin typeface="Lato Light"/>
                <a:ea typeface="Lato Light"/>
                <a:cs typeface="Lato Light"/>
                <a:sym typeface="Lato Light"/>
              </a:rPr>
              <a:t>Directed participants to complete tasks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</a:pPr>
            <a:r>
              <a:rPr lang="en" sz="1400">
                <a:latin typeface="Lato Light"/>
                <a:ea typeface="Lato Light"/>
                <a:cs typeface="Lato Light"/>
                <a:sym typeface="Lato Light"/>
              </a:rPr>
              <a:t>Participants revealed problems with design clarity and consistency</a:t>
            </a:r>
          </a:p>
          <a:p>
            <a:pPr indent="-317500" lvl="0" marL="457200">
              <a:spcBef>
                <a:spcPts val="0"/>
              </a:spcBef>
              <a:buSzPts val="1400"/>
              <a:buFont typeface="Lato Light"/>
              <a:buChar char="●"/>
            </a:pPr>
            <a:r>
              <a:rPr lang="en" sz="1400">
                <a:latin typeface="Lato Light"/>
                <a:ea typeface="Lato Light"/>
                <a:cs typeface="Lato Light"/>
                <a:sym typeface="Lato Light"/>
              </a:rPr>
              <a:t>Revealed problems with information visualization</a:t>
            </a:r>
          </a:p>
        </p:txBody>
      </p:sp>
      <p:cxnSp>
        <p:nvCxnSpPr>
          <p:cNvPr id="221" name="Shape 221"/>
          <p:cNvCxnSpPr/>
          <p:nvPr/>
        </p:nvCxnSpPr>
        <p:spPr>
          <a:xfrm>
            <a:off x="5111950" y="1333162"/>
            <a:ext cx="8943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IMG_20171113_223737.jpg"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450" y="422175"/>
            <a:ext cx="1372725" cy="182197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MG_1570.JPG" id="223" name="Shape 223"/>
          <p:cNvPicPr preferRelativeResize="0"/>
          <p:nvPr/>
        </p:nvPicPr>
        <p:blipFill rotWithShape="1">
          <a:blip r:embed="rId4">
            <a:alphaModFix/>
          </a:blip>
          <a:srcRect b="10531" l="13040" r="21200" t="10523"/>
          <a:stretch/>
        </p:blipFill>
        <p:spPr>
          <a:xfrm>
            <a:off x="3670275" y="2662749"/>
            <a:ext cx="1220325" cy="196655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  <p:cxnSp>
        <p:nvCxnSpPr>
          <p:cNvPr id="224" name="Shape 224"/>
          <p:cNvCxnSpPr/>
          <p:nvPr/>
        </p:nvCxnSpPr>
        <p:spPr>
          <a:xfrm>
            <a:off x="5230188" y="3806237"/>
            <a:ext cx="8943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IMG_20171110_171244.jpg"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224" y="2662751"/>
            <a:ext cx="1481184" cy="19665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MG_1573.JPG" id="226" name="Shape 226"/>
          <p:cNvPicPr preferRelativeResize="0"/>
          <p:nvPr/>
        </p:nvPicPr>
        <p:blipFill rotWithShape="1">
          <a:blip r:embed="rId6">
            <a:alphaModFix/>
          </a:blip>
          <a:srcRect b="5783" l="13917" r="17523" t="9656"/>
          <a:stretch/>
        </p:blipFill>
        <p:spPr>
          <a:xfrm>
            <a:off x="3670275" y="422175"/>
            <a:ext cx="1220325" cy="200940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490250" y="488250"/>
            <a:ext cx="77055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Final Paper Prototype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050" y="3563551"/>
            <a:ext cx="1579951" cy="157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-150" y="670900"/>
            <a:ext cx="9144000" cy="4174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Final </a:t>
            </a:r>
            <a:r>
              <a:rPr lang="en">
                <a:solidFill>
                  <a:srgbClr val="1ABE8F"/>
                </a:solidFill>
              </a:rPr>
              <a:t>Paper Prototype</a:t>
            </a:r>
          </a:p>
        </p:txBody>
      </p:sp>
      <p:pic>
        <p:nvPicPr>
          <p:cNvPr descr="IMG_20171113_232923.jpg"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75" y="847175"/>
            <a:ext cx="8193153" cy="371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40" name="Shape 240"/>
          <p:cNvSpPr txBox="1"/>
          <p:nvPr/>
        </p:nvSpPr>
        <p:spPr>
          <a:xfrm>
            <a:off x="126900" y="4791100"/>
            <a:ext cx="87693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The nicotine and tar tracking half of Cease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0" y="670900"/>
            <a:ext cx="9144000" cy="41631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Final</a:t>
            </a:r>
            <a:r>
              <a:rPr lang="en">
                <a:solidFill>
                  <a:srgbClr val="1ABE8F"/>
                </a:solidFill>
              </a:rPr>
              <a:t> Paper Prototype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155425" y="4791750"/>
            <a:ext cx="87693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The social media aspect of Cease</a:t>
            </a:r>
          </a:p>
        </p:txBody>
      </p:sp>
      <p:pic>
        <p:nvPicPr>
          <p:cNvPr descr="IMG_20171113_233433.jpg"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89087" y="-271324"/>
            <a:ext cx="3844925" cy="60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Initial Setup and Tracking Nicotine/Tar</a:t>
            </a:r>
          </a:p>
        </p:txBody>
      </p:sp>
      <p:pic>
        <p:nvPicPr>
          <p:cNvPr descr="IMG_20171110_171131.jpg"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000" y="764375"/>
            <a:ext cx="3140000" cy="41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Overall Problem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 Light"/>
              <a:buChar char="●"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Smoking cessation methods are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often tedious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 Light"/>
              <a:buChar char="●"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Smokers who rely on willpower for smoking cessation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often fail within 1 week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ts val="1800"/>
              <a:buFont typeface="Oswald Light"/>
              <a:buChar char="●"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Tobacco use is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leading preventable cause of death</a:t>
            </a: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 in the U.S.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4319300" y="4850650"/>
            <a:ext cx="15441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0" y="4629275"/>
            <a:ext cx="9144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https://www.cdc.gov/tobacco/data_statistics/fact_sheets/adult_data/cig_smoking/index.htm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Initial Setup and Tracking Nicotine/Tar</a:t>
            </a:r>
          </a:p>
        </p:txBody>
      </p:sp>
      <p:pic>
        <p:nvPicPr>
          <p:cNvPr descr="IMG_20171110_171244.jpg"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488" y="778500"/>
            <a:ext cx="3154125" cy="41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Initial Setup and Tracking Nicotine/Tar</a:t>
            </a:r>
          </a:p>
        </p:txBody>
      </p:sp>
      <p:pic>
        <p:nvPicPr>
          <p:cNvPr descr="IMG_20171110_171255.jpg"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888" y="764375"/>
            <a:ext cx="3175325" cy="42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Initial Setup and Tracking Nicotine/Tar</a:t>
            </a:r>
          </a:p>
        </p:txBody>
      </p:sp>
      <p:pic>
        <p:nvPicPr>
          <p:cNvPr descr="IMG_20171110_171213.jpg"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338" y="778500"/>
            <a:ext cx="3175325" cy="42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Initial Setup and Tracking Nicotine/Tar</a:t>
            </a:r>
          </a:p>
        </p:txBody>
      </p:sp>
      <p:pic>
        <p:nvPicPr>
          <p:cNvPr descr="IMG_20171113_230654.jpg"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413" y="778525"/>
            <a:ext cx="3168275" cy="42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Initial Setup and Tracking Nicotine/Tar</a:t>
            </a:r>
          </a:p>
        </p:txBody>
      </p:sp>
      <p:pic>
        <p:nvPicPr>
          <p:cNvPr descr="IMG_20171113_223737.jpg"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950" y="764375"/>
            <a:ext cx="3161200" cy="41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Initial Setup and Tracking Nicotine/Tar</a:t>
            </a:r>
          </a:p>
        </p:txBody>
      </p:sp>
      <p:pic>
        <p:nvPicPr>
          <p:cNvPr descr="IMG_20171110_171311.jpg"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088" y="778500"/>
            <a:ext cx="3217725" cy="4242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110_171845.jpg"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188" y="768975"/>
            <a:ext cx="3217725" cy="4258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Initial Setup and Tracking Nicotine/Tar</a:t>
            </a:r>
          </a:p>
        </p:txBody>
      </p:sp>
      <p:pic>
        <p:nvPicPr>
          <p:cNvPr descr="IMG_20171110_171406.jpg"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50" y="757325"/>
            <a:ext cx="3182400" cy="42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113_223737.jpg"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950" y="757325"/>
            <a:ext cx="3182400" cy="422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2: Post to Cease Social Network</a:t>
            </a:r>
          </a:p>
        </p:txBody>
      </p:sp>
      <p:pic>
        <p:nvPicPr>
          <p:cNvPr descr="ft1.jpg"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338" y="764375"/>
            <a:ext cx="3175325" cy="42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2: Post to Cease Social Network</a:t>
            </a:r>
          </a:p>
        </p:txBody>
      </p:sp>
      <p:pic>
        <p:nvPicPr>
          <p:cNvPr descr="IMG_1580.JPG"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87" y="757325"/>
            <a:ext cx="3196525" cy="4240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2: Post to Cease Social Network</a:t>
            </a:r>
          </a:p>
        </p:txBody>
      </p:sp>
      <p:pic>
        <p:nvPicPr>
          <p:cNvPr descr="IMG_1581.JPG"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825" y="757325"/>
            <a:ext cx="3189450" cy="42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Our Approach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Generate a plan to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taper smokers off cigarette</a:t>
            </a: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s in a short period of time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Emphasis on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autonomous tracking</a:t>
            </a: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 and data logging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ts val="1800"/>
              <a:buFont typeface="Lato Light"/>
              <a:buChar char="●"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Provide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motivational support</a:t>
            </a: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 and advice from peers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4319300" y="4850650"/>
            <a:ext cx="15441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0" y="4629275"/>
            <a:ext cx="9144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490250" y="488250"/>
            <a:ext cx="66270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Digital Mockup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050" y="3563551"/>
            <a:ext cx="1579951" cy="157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-150" y="1693200"/>
            <a:ext cx="9144000" cy="3450300"/>
          </a:xfrm>
          <a:prstGeom prst="rect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>
                <a:solidFill>
                  <a:srgbClr val="1ABE8F"/>
                </a:solidFill>
              </a:rPr>
              <a:t>Task 1: Initial Setup and Tracking Nicotine/Tar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525" y="1943000"/>
            <a:ext cx="1542050" cy="2662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450" y="1943000"/>
            <a:ext cx="1542050" cy="2662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42" name="Shape 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2050" y="1946572"/>
            <a:ext cx="1496775" cy="265515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43" name="Shape 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00" y="1943038"/>
            <a:ext cx="1496778" cy="2662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344" name="Shape 344"/>
          <p:cNvCxnSpPr/>
          <p:nvPr/>
        </p:nvCxnSpPr>
        <p:spPr>
          <a:xfrm>
            <a:off x="2131500" y="3172550"/>
            <a:ext cx="2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5" name="Shape 345"/>
          <p:cNvCxnSpPr/>
          <p:nvPr/>
        </p:nvCxnSpPr>
        <p:spPr>
          <a:xfrm>
            <a:off x="4265100" y="3172550"/>
            <a:ext cx="2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6" name="Shape 346"/>
          <p:cNvCxnSpPr/>
          <p:nvPr/>
        </p:nvCxnSpPr>
        <p:spPr>
          <a:xfrm>
            <a:off x="6398700" y="3172550"/>
            <a:ext cx="2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1ABE8F"/>
                </a:solidFill>
              </a:rPr>
              <a:t>Task 1: Initial Setup and Tracking Nicotine/Tar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-150" y="1693200"/>
            <a:ext cx="9144000" cy="3450300"/>
          </a:xfrm>
          <a:prstGeom prst="rect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29" y="1919070"/>
            <a:ext cx="1527800" cy="271020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870" y="1915444"/>
            <a:ext cx="1527800" cy="271746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57" name="Shape 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379" y="1919070"/>
            <a:ext cx="1527800" cy="271020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58" name="Shape 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6116" y="1919070"/>
            <a:ext cx="1527800" cy="271020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59" name="Shape 3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7879" y="1919075"/>
            <a:ext cx="1527797" cy="27101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-150" y="1693200"/>
            <a:ext cx="9144000" cy="3450300"/>
          </a:xfrm>
          <a:prstGeom prst="rect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1ABE8F"/>
                </a:solidFill>
              </a:rPr>
              <a:t>Task 1: Initial Setup and Tracking Nicotine/Tar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76" y="1792976"/>
            <a:ext cx="1769050" cy="3138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725" y="1788788"/>
            <a:ext cx="1769050" cy="313817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0" name="Shape 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3251" y="1784588"/>
            <a:ext cx="1769050" cy="314655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1" name="Shape 3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3224" y="1788801"/>
            <a:ext cx="1769050" cy="313815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-150" y="1693200"/>
            <a:ext cx="9144000" cy="3450300"/>
          </a:xfrm>
          <a:prstGeom prst="rect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1ABE8F"/>
                </a:solidFill>
              </a:rPr>
              <a:t>Task 2: Post to Cease Social Network 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751" y="1805125"/>
            <a:ext cx="1825675" cy="322642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375" y="1794687"/>
            <a:ext cx="1825675" cy="324730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-150" y="1693200"/>
            <a:ext cx="9144000" cy="3450300"/>
          </a:xfrm>
          <a:prstGeom prst="rect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1ABE8F"/>
                </a:solidFill>
              </a:rPr>
              <a:t>Task 2 extended: The Cease Social Network 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20" y="2050375"/>
            <a:ext cx="1538175" cy="27359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175" y="2054041"/>
            <a:ext cx="1538175" cy="272859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912" y="2050375"/>
            <a:ext cx="1538175" cy="273591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490250" y="488250"/>
            <a:ext cx="66270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Summary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050" y="3563551"/>
            <a:ext cx="1579951" cy="157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Summary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Iterative design allows an effective way to explore different ideas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Paper prototype provides quick way to test design interface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Minimalistic design to allow ease of use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ts val="1800"/>
              <a:buFont typeface="Lato Light"/>
              <a:buChar char="●"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No need to reinvent the wheel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490250" y="488250"/>
            <a:ext cx="66270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Thanks!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050" y="3563551"/>
            <a:ext cx="1579951" cy="157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90250" y="488250"/>
            <a:ext cx="83697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Initial Paper Prototype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050" y="3563551"/>
            <a:ext cx="1579951" cy="157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Initial Paper Prototype</a:t>
            </a:r>
          </a:p>
        </p:txBody>
      </p:sp>
      <p:pic>
        <p:nvPicPr>
          <p:cNvPr descr="IMG_20171106_185619.jpg" id="143" name="Shape 143"/>
          <p:cNvPicPr preferRelativeResize="0"/>
          <p:nvPr/>
        </p:nvPicPr>
        <p:blipFill rotWithShape="1">
          <a:blip r:embed="rId3">
            <a:alphaModFix/>
          </a:blip>
          <a:srcRect b="25001" l="0" r="0" t="16665"/>
          <a:stretch/>
        </p:blipFill>
        <p:spPr>
          <a:xfrm>
            <a:off x="199900" y="895775"/>
            <a:ext cx="8744176" cy="3837872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Application Setup &amp; Tracking Nicotine/Tar Intake</a:t>
            </a:r>
          </a:p>
        </p:txBody>
      </p:sp>
      <p:pic>
        <p:nvPicPr>
          <p:cNvPr descr="IMG_1570.JPG" id="150" name="Shape 150"/>
          <p:cNvPicPr preferRelativeResize="0"/>
          <p:nvPr/>
        </p:nvPicPr>
        <p:blipFill rotWithShape="1">
          <a:blip r:embed="rId3">
            <a:alphaModFix/>
          </a:blip>
          <a:srcRect b="10531" l="13040" r="21200" t="10523"/>
          <a:stretch/>
        </p:blipFill>
        <p:spPr>
          <a:xfrm>
            <a:off x="2900775" y="785575"/>
            <a:ext cx="2574775" cy="41492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Application Setup &amp; Tracking Nicotine/Tar Intake</a:t>
            </a:r>
          </a:p>
        </p:txBody>
      </p:sp>
      <p:pic>
        <p:nvPicPr>
          <p:cNvPr descr="IMG_1571.JPG" id="157" name="Shape 157"/>
          <p:cNvPicPr preferRelativeResize="0"/>
          <p:nvPr/>
        </p:nvPicPr>
        <p:blipFill rotWithShape="1">
          <a:blip r:embed="rId3">
            <a:alphaModFix/>
          </a:blip>
          <a:srcRect b="5280" l="12500" r="17393" t="12604"/>
          <a:stretch/>
        </p:blipFill>
        <p:spPr>
          <a:xfrm>
            <a:off x="2921975" y="771450"/>
            <a:ext cx="2744350" cy="4269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Application Setup &amp; Tracking Nicotine/Tar Intake</a:t>
            </a:r>
          </a:p>
        </p:txBody>
      </p:sp>
      <p:pic>
        <p:nvPicPr>
          <p:cNvPr descr="IMG_1572.JPG" id="164" name="Shape 164"/>
          <p:cNvPicPr preferRelativeResize="0"/>
          <p:nvPr/>
        </p:nvPicPr>
        <p:blipFill rotWithShape="1">
          <a:blip r:embed="rId3">
            <a:alphaModFix/>
          </a:blip>
          <a:srcRect b="2439" l="10870" r="14675" t="8537"/>
          <a:stretch/>
        </p:blipFill>
        <p:spPr>
          <a:xfrm>
            <a:off x="2801875" y="778525"/>
            <a:ext cx="2645450" cy="42253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628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631475"/>
            <a:ext cx="9144000" cy="45120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ABE8F"/>
                </a:solidFill>
              </a:rPr>
              <a:t>Task 1: Application Setup &amp; Tracking Nicotine/Tar Intake</a:t>
            </a:r>
          </a:p>
        </p:txBody>
      </p:sp>
      <p:pic>
        <p:nvPicPr>
          <p:cNvPr descr="IMG_1573.JPG" id="171" name="Shape 171"/>
          <p:cNvPicPr preferRelativeResize="0"/>
          <p:nvPr/>
        </p:nvPicPr>
        <p:blipFill rotWithShape="1">
          <a:blip r:embed="rId3">
            <a:alphaModFix/>
          </a:blip>
          <a:srcRect b="5783" l="13917" r="17523" t="9656"/>
          <a:stretch/>
        </p:blipFill>
        <p:spPr>
          <a:xfrm>
            <a:off x="960875" y="771450"/>
            <a:ext cx="2555346" cy="42076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IMG_1574.JPG" id="172" name="Shape 172"/>
          <p:cNvPicPr preferRelativeResize="0"/>
          <p:nvPr/>
        </p:nvPicPr>
        <p:blipFill rotWithShape="1">
          <a:blip r:embed="rId4">
            <a:alphaModFix/>
          </a:blip>
          <a:srcRect b="5425" l="11858" r="18552" t="10463"/>
          <a:stretch/>
        </p:blipFill>
        <p:spPr>
          <a:xfrm>
            <a:off x="5091100" y="771450"/>
            <a:ext cx="2632200" cy="42076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